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</p:sldMasterIdLst>
  <p:sldIdLst>
    <p:sldId id="256" r:id="rId2"/>
    <p:sldId id="262" r:id="rId3"/>
    <p:sldId id="263" r:id="rId4"/>
    <p:sldId id="265" r:id="rId5"/>
    <p:sldId id="266" r:id="rId6"/>
    <p:sldId id="259" r:id="rId7"/>
    <p:sldId id="264" r:id="rId8"/>
    <p:sldId id="267" r:id="rId9"/>
    <p:sldId id="257" r:id="rId10"/>
    <p:sldId id="258" r:id="rId11"/>
    <p:sldId id="260" r:id="rId12"/>
    <p:sldId id="261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5B0"/>
    <a:srgbClr val="006B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80" d="100"/>
          <a:sy n="80" d="100"/>
        </p:scale>
        <p:origin x="378" y="-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187B6-8893-45B0-A10C-0A0CBFF18A14}" type="datetimeFigureOut">
              <a:rPr lang="en-US" smtClean="0"/>
              <a:t>10/30/2015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9B58A-B8E9-40FB-A674-A50028F60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2356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187B6-8893-45B0-A10C-0A0CBFF18A14}" type="datetimeFigureOut">
              <a:rPr lang="en-US" smtClean="0"/>
              <a:t>10/30/2015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9B58A-B8E9-40FB-A674-A50028F60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06370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187B6-8893-45B0-A10C-0A0CBFF18A14}" type="datetimeFigureOut">
              <a:rPr lang="en-US" smtClean="0"/>
              <a:t>10/30/2015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9B58A-B8E9-40FB-A674-A50028F608B2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710830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187B6-8893-45B0-A10C-0A0CBFF18A14}" type="datetimeFigureOut">
              <a:rPr lang="en-US" smtClean="0"/>
              <a:t>10/30/2015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9B58A-B8E9-40FB-A674-A50028F60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51268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187B6-8893-45B0-A10C-0A0CBFF18A14}" type="datetimeFigureOut">
              <a:rPr lang="en-US" smtClean="0"/>
              <a:t>10/30/2015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9B58A-B8E9-40FB-A674-A50028F608B2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568015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187B6-8893-45B0-A10C-0A0CBFF18A14}" type="datetimeFigureOut">
              <a:rPr lang="en-US" smtClean="0"/>
              <a:t>10/30/2015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9B58A-B8E9-40FB-A674-A50028F60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9615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187B6-8893-45B0-A10C-0A0CBFF18A14}" type="datetimeFigureOut">
              <a:rPr lang="en-US" smtClean="0"/>
              <a:t>10/30/2015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9B58A-B8E9-40FB-A674-A50028F60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6702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187B6-8893-45B0-A10C-0A0CBFF18A14}" type="datetimeFigureOut">
              <a:rPr lang="en-US" smtClean="0"/>
              <a:t>10/30/2015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9B58A-B8E9-40FB-A674-A50028F60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8652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187B6-8893-45B0-A10C-0A0CBFF18A14}" type="datetimeFigureOut">
              <a:rPr lang="en-US" smtClean="0"/>
              <a:t>10/30/2015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9B58A-B8E9-40FB-A674-A50028F60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5698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187B6-8893-45B0-A10C-0A0CBFF18A14}" type="datetimeFigureOut">
              <a:rPr lang="en-US" smtClean="0"/>
              <a:t>10/30/2015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9B58A-B8E9-40FB-A674-A50028F60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556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187B6-8893-45B0-A10C-0A0CBFF18A14}" type="datetimeFigureOut">
              <a:rPr lang="en-US" smtClean="0"/>
              <a:t>10/30/2015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9B58A-B8E9-40FB-A674-A50028F60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2436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187B6-8893-45B0-A10C-0A0CBFF18A14}" type="datetimeFigureOut">
              <a:rPr lang="en-US" smtClean="0"/>
              <a:t>10/30/2015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9B58A-B8E9-40FB-A674-A50028F60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901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187B6-8893-45B0-A10C-0A0CBFF18A14}" type="datetimeFigureOut">
              <a:rPr lang="en-US" smtClean="0"/>
              <a:t>10/30/2015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9B58A-B8E9-40FB-A674-A50028F60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643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187B6-8893-45B0-A10C-0A0CBFF18A14}" type="datetimeFigureOut">
              <a:rPr lang="en-US" smtClean="0"/>
              <a:t>10/30/2015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9B58A-B8E9-40FB-A674-A50028F60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8562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187B6-8893-45B0-A10C-0A0CBFF18A14}" type="datetimeFigureOut">
              <a:rPr lang="en-US" smtClean="0"/>
              <a:t>10/30/2015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9B58A-B8E9-40FB-A674-A50028F60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038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8187B6-8893-45B0-A10C-0A0CBFF18A14}" type="datetimeFigureOut">
              <a:rPr lang="en-US" smtClean="0"/>
              <a:t>10/30/2015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9B58A-B8E9-40FB-A674-A50028F60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0517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8187B6-8893-45B0-A10C-0A0CBFF18A14}" type="datetimeFigureOut">
              <a:rPr lang="en-US" smtClean="0"/>
              <a:t>10/30/2015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E359B58A-B8E9-40FB-A674-A50028F608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5320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  <p:sldLayoutId id="2147483726" r:id="rId13"/>
    <p:sldLayoutId id="2147483727" r:id="rId14"/>
    <p:sldLayoutId id="2147483728" r:id="rId15"/>
    <p:sldLayoutId id="214748372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90284" y="4843356"/>
            <a:ext cx="3773510" cy="1668985"/>
          </a:xfrm>
          <a:prstGeom prst="rect">
            <a:avLst/>
          </a:prstGeom>
          <a:solidFill>
            <a:srgbClr val="006BB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6991" y="273726"/>
            <a:ext cx="6143222" cy="646192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95459" y="460740"/>
            <a:ext cx="11346286" cy="798491"/>
          </a:xfrm>
          <a:prstGeom prst="rect">
            <a:avLst/>
          </a:prstGeom>
          <a:solidFill>
            <a:srgbClr val="0065B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1262131" y="203163"/>
            <a:ext cx="13303876" cy="1056068"/>
          </a:xfrm>
        </p:spPr>
        <p:txBody>
          <a:bodyPr>
            <a:normAutofit/>
          </a:bodyPr>
          <a:lstStyle/>
          <a:p>
            <a:r>
              <a:rPr lang="en-US" sz="5200" b="1" dirty="0" smtClean="0">
                <a:solidFill>
                  <a:srgbClr val="FF0000"/>
                </a:solidFill>
              </a:rPr>
              <a:t>Biochar for Grassroots Development</a:t>
            </a:r>
            <a:endParaRPr lang="en-US" sz="5200" b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4096" y="2194677"/>
            <a:ext cx="3777803" cy="1655762"/>
          </a:xfrm>
        </p:spPr>
        <p:txBody>
          <a:bodyPr>
            <a:normAutofit/>
          </a:bodyPr>
          <a:lstStyle/>
          <a:p>
            <a:pPr algn="l"/>
            <a:r>
              <a:rPr lang="en-US" b="1" dirty="0" err="1" smtClean="0">
                <a:solidFill>
                  <a:srgbClr val="FF0000"/>
                </a:solidFill>
              </a:rPr>
              <a:t>Teo</a:t>
            </a:r>
            <a:r>
              <a:rPr lang="en-US" b="1" dirty="0" smtClean="0">
                <a:solidFill>
                  <a:srgbClr val="FF0000"/>
                </a:solidFill>
              </a:rPr>
              <a:t> Humkey</a:t>
            </a:r>
          </a:p>
          <a:p>
            <a:pPr algn="l"/>
            <a:r>
              <a:rPr lang="en-US" b="1" dirty="0" smtClean="0">
                <a:solidFill>
                  <a:srgbClr val="FF0000"/>
                </a:solidFill>
              </a:rPr>
              <a:t>Haley </a:t>
            </a:r>
            <a:r>
              <a:rPr lang="en-US" b="1" dirty="0" err="1" smtClean="0">
                <a:solidFill>
                  <a:srgbClr val="FF0000"/>
                </a:solidFill>
              </a:rPr>
              <a:t>Schlageter</a:t>
            </a:r>
            <a:endParaRPr lang="en-US" b="1" dirty="0" smtClean="0">
              <a:solidFill>
                <a:srgbClr val="FF0000"/>
              </a:solidFill>
            </a:endParaRPr>
          </a:p>
          <a:p>
            <a:pPr algn="l"/>
            <a:r>
              <a:rPr lang="en-US" b="1" dirty="0" smtClean="0">
                <a:solidFill>
                  <a:srgbClr val="FF0000"/>
                </a:solidFill>
              </a:rPr>
              <a:t>Seth Neumann</a:t>
            </a:r>
          </a:p>
          <a:p>
            <a:pPr algn="l"/>
            <a:r>
              <a:rPr lang="en-US" b="1" dirty="0" smtClean="0">
                <a:solidFill>
                  <a:srgbClr val="FF0000"/>
                </a:solidFill>
              </a:rPr>
              <a:t>Cameron Montalvo</a:t>
            </a:r>
          </a:p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335629" y="5977824"/>
            <a:ext cx="7036158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 smtClean="0"/>
              <a:t>https://www.cia.gov/library/publications/the-world-factbook/geos/ha.html</a:t>
            </a:r>
            <a:endParaRPr lang="en-US" sz="8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2580" y="4737850"/>
            <a:ext cx="2658413" cy="1774491"/>
          </a:xfrm>
          <a:prstGeom prst="rect">
            <a:avLst/>
          </a:prstGeom>
          <a:ln w="9525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32086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4851" y="0"/>
            <a:ext cx="12526851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3759" y="314179"/>
            <a:ext cx="8596668" cy="13208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tx2"/>
                </a:solidFill>
              </a:rPr>
              <a:t>Biochar to Appropriate Technology</a:t>
            </a:r>
            <a:endParaRPr lang="en-US" b="1" dirty="0">
              <a:solidFill>
                <a:schemeClr val="tx2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74" r="9541" b="38011"/>
          <a:stretch/>
        </p:blipFill>
        <p:spPr>
          <a:xfrm>
            <a:off x="3567447" y="1477781"/>
            <a:ext cx="5357611" cy="3293840"/>
          </a:xfrm>
          <a:prstGeom prst="rect">
            <a:avLst/>
          </a:prstGeom>
          <a:ln w="9525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6" name="Content Placeholder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5" t="61061" r="56590" b="3309"/>
          <a:stretch/>
        </p:blipFill>
        <p:spPr>
          <a:xfrm>
            <a:off x="9277080" y="4365937"/>
            <a:ext cx="2562897" cy="189319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419365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Potential Concerns and Issues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429554"/>
            <a:ext cx="5181600" cy="5241701"/>
          </a:xfrm>
        </p:spPr>
        <p:txBody>
          <a:bodyPr>
            <a:normAutofit/>
          </a:bodyPr>
          <a:lstStyle/>
          <a:p>
            <a:r>
              <a:rPr lang="en-US" sz="2000" b="1" dirty="0"/>
              <a:t>Economic viability (price</a:t>
            </a:r>
            <a:r>
              <a:rPr lang="en-US" sz="2000" b="1" dirty="0" smtClean="0"/>
              <a:t>). </a:t>
            </a:r>
          </a:p>
          <a:p>
            <a:pPr lvl="1"/>
            <a:r>
              <a:rPr lang="en-US" sz="2000" b="1" dirty="0" smtClean="0"/>
              <a:t>Ability and Willingness to buy?</a:t>
            </a:r>
          </a:p>
          <a:p>
            <a:pPr lvl="1"/>
            <a:r>
              <a:rPr lang="en-US" sz="2000" b="1" dirty="0" smtClean="0"/>
              <a:t>Must have ties to production to access?</a:t>
            </a:r>
          </a:p>
          <a:p>
            <a:pPr lvl="1"/>
            <a:r>
              <a:rPr lang="en-US" sz="2000" b="1" dirty="0" smtClean="0"/>
              <a:t>How might this affect potential dissemination?</a:t>
            </a:r>
          </a:p>
          <a:p>
            <a:r>
              <a:rPr lang="en-US" sz="2000" b="1" dirty="0" smtClean="0"/>
              <a:t>Carbon sequestration</a:t>
            </a:r>
          </a:p>
          <a:p>
            <a:pPr lvl="1"/>
            <a:r>
              <a:rPr lang="en-US" sz="2000" b="1" dirty="0" smtClean="0"/>
              <a:t>Complicate process for smallholders? </a:t>
            </a:r>
          </a:p>
          <a:p>
            <a:r>
              <a:rPr lang="en-US" sz="2000" b="1" dirty="0" smtClean="0"/>
              <a:t>Environmental impact</a:t>
            </a:r>
          </a:p>
          <a:p>
            <a:pPr lvl="1"/>
            <a:r>
              <a:rPr lang="en-US" sz="2000" b="1" dirty="0" smtClean="0"/>
              <a:t>Sustainability of feedstock?</a:t>
            </a:r>
          </a:p>
          <a:p>
            <a:pPr lvl="1"/>
            <a:r>
              <a:rPr lang="en-US" sz="2000" b="1" dirty="0" smtClean="0"/>
              <a:t>Accelerate deforestation to fuel large-scale biochar production?</a:t>
            </a:r>
          </a:p>
          <a:p>
            <a:pPr lvl="1"/>
            <a:endParaRPr lang="en-US" sz="2000" b="1" dirty="0" smtClean="0"/>
          </a:p>
          <a:p>
            <a:pPr lvl="1"/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019800" y="2183619"/>
            <a:ext cx="4984854" cy="3261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6705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Things to remember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Safety Concerns:</a:t>
            </a:r>
          </a:p>
          <a:p>
            <a:r>
              <a:rPr lang="en-US" b="1" dirty="0"/>
              <a:t>Cholera and other diseases</a:t>
            </a:r>
          </a:p>
          <a:p>
            <a:r>
              <a:rPr lang="en-US" b="1" dirty="0"/>
              <a:t>Earthquakes, Hurricanes, etc.</a:t>
            </a:r>
          </a:p>
          <a:p>
            <a:pPr marL="0" indent="0">
              <a:buNone/>
            </a:pPr>
            <a:r>
              <a:rPr lang="en-US" dirty="0" smtClean="0"/>
              <a:t> 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5089968" y="2168821"/>
            <a:ext cx="4184034" cy="3880773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Work Concerns:</a:t>
            </a:r>
          </a:p>
          <a:p>
            <a:r>
              <a:rPr lang="en-US" b="1" dirty="0" smtClean="0"/>
              <a:t>Lacking Infrastructure</a:t>
            </a:r>
            <a:endParaRPr lang="en-US" b="1" dirty="0"/>
          </a:p>
          <a:p>
            <a:r>
              <a:rPr lang="en-US" b="1" dirty="0" smtClean="0"/>
              <a:t>Ranked 143 of 148 countries in NRI. </a:t>
            </a:r>
          </a:p>
          <a:p>
            <a:pPr marL="0" indent="0">
              <a:buNone/>
            </a:pPr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3717022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/>
          <a:lstStyle/>
          <a:p>
            <a:pPr algn="ctr"/>
            <a:r>
              <a:rPr lang="en-US" b="1" dirty="0" smtClean="0"/>
              <a:t>Haitians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Population: ~10 million people</a:t>
            </a:r>
            <a:endParaRPr lang="en-US" b="1" dirty="0"/>
          </a:p>
          <a:p>
            <a:r>
              <a:rPr lang="en-US" b="1" dirty="0" smtClean="0"/>
              <a:t>Population Density: ~700 people/mi.</a:t>
            </a:r>
            <a:r>
              <a:rPr lang="en-US" b="1" dirty="0" smtClean="0">
                <a:latin typeface="Calibri" panose="020F0502020204030204" pitchFamily="34" charset="0"/>
              </a:rPr>
              <a:t>²</a:t>
            </a:r>
            <a:endParaRPr lang="en-US" b="1" dirty="0" smtClean="0"/>
          </a:p>
          <a:p>
            <a:r>
              <a:rPr lang="en-US" b="1" dirty="0" smtClean="0"/>
              <a:t>French forestry practices detrimental to environment beginning in 1697. </a:t>
            </a:r>
          </a:p>
          <a:p>
            <a:r>
              <a:rPr lang="en-US" b="1" dirty="0" smtClean="0"/>
              <a:t>First post-colonial sovereign nation after slave led revolt in 1804.</a:t>
            </a:r>
          </a:p>
          <a:p>
            <a:r>
              <a:rPr lang="en-US" b="1" dirty="0" smtClean="0"/>
              <a:t>Hit by a 7.0 magnitude and a 6.3 earthquake in 2010 that killed up to 300,000.</a:t>
            </a:r>
          </a:p>
          <a:p>
            <a:r>
              <a:rPr lang="en-US" b="1" dirty="0" smtClean="0"/>
              <a:t>Hurricanes, Tropical storms, Earthquakes are fairly common occurrences.</a:t>
            </a:r>
          </a:p>
          <a:p>
            <a:r>
              <a:rPr lang="en-US" b="1" dirty="0" smtClean="0"/>
              <a:t>Poorest Country in the western hemisphere.</a:t>
            </a:r>
          </a:p>
          <a:p>
            <a:r>
              <a:rPr lang="en-US" b="1" dirty="0" smtClean="0"/>
              <a:t>41% of the population was unemployed in 2010. </a:t>
            </a:r>
          </a:p>
          <a:p>
            <a:r>
              <a:rPr lang="en-US" b="1" dirty="0" smtClean="0"/>
              <a:t>¾ of population lives on $2 a day or less. 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65123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Haitians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   </a:t>
            </a:r>
            <a:r>
              <a:rPr lang="en-US" b="1" dirty="0" smtClean="0"/>
              <a:t>According </a:t>
            </a:r>
            <a:r>
              <a:rPr lang="en-US" b="1" dirty="0"/>
              <a:t>to the C.I.A. 'Fact Book' </a:t>
            </a:r>
            <a:r>
              <a:rPr lang="en-US" b="1" dirty="0" smtClean="0"/>
              <a:t>:</a:t>
            </a:r>
          </a:p>
          <a:p>
            <a:r>
              <a:rPr lang="en-US" b="1" dirty="0" smtClean="0"/>
              <a:t>30.8</a:t>
            </a:r>
            <a:r>
              <a:rPr lang="en-US" b="1" dirty="0"/>
              <a:t>% of Haitian labor force is involved in </a:t>
            </a:r>
            <a:r>
              <a:rPr lang="en-US" b="1" dirty="0" smtClean="0"/>
              <a:t>agriculture but up to as much of 60% make some money of the land. </a:t>
            </a:r>
          </a:p>
          <a:p>
            <a:r>
              <a:rPr lang="en-US" b="1" dirty="0"/>
              <a:t>C</a:t>
            </a:r>
            <a:r>
              <a:rPr lang="en-US" b="1" dirty="0" smtClean="0"/>
              <a:t>offee</a:t>
            </a:r>
            <a:r>
              <a:rPr lang="en-US" b="1" dirty="0"/>
              <a:t>, mangoes, cocoa, </a:t>
            </a:r>
            <a:r>
              <a:rPr lang="en-US" b="1" dirty="0" smtClean="0"/>
              <a:t>sugarcane, </a:t>
            </a:r>
            <a:r>
              <a:rPr lang="en-US" b="1" dirty="0"/>
              <a:t>rice, sorghum, wood, and vetiver (bunchgrass used for oil production). </a:t>
            </a:r>
            <a:endParaRPr lang="en-US" b="1" dirty="0" smtClean="0"/>
          </a:p>
          <a:p>
            <a:r>
              <a:rPr lang="en-US" b="1" dirty="0"/>
              <a:t>20% of the labor force is involved in </a:t>
            </a:r>
            <a:r>
              <a:rPr lang="en-US" b="1" dirty="0" smtClean="0"/>
              <a:t>industries.</a:t>
            </a:r>
          </a:p>
          <a:p>
            <a:r>
              <a:rPr lang="en-US" b="1" dirty="0"/>
              <a:t>T</a:t>
            </a:r>
            <a:r>
              <a:rPr lang="en-US" b="1" dirty="0" smtClean="0"/>
              <a:t>extiles</a:t>
            </a:r>
            <a:r>
              <a:rPr lang="en-US" b="1" dirty="0"/>
              <a:t>, sugar refining, flour milling, cement, light assembly using imported parts.</a:t>
            </a:r>
            <a:endParaRPr lang="en-US" b="1" dirty="0" smtClean="0"/>
          </a:p>
          <a:p>
            <a:r>
              <a:rPr lang="en-US" b="1" dirty="0"/>
              <a:t>53% make up the service </a:t>
            </a:r>
            <a:r>
              <a:rPr lang="en-US" b="1" dirty="0" smtClean="0"/>
              <a:t>industry. </a:t>
            </a:r>
          </a:p>
          <a:p>
            <a:r>
              <a:rPr lang="en-US" b="1" dirty="0" smtClean="0"/>
              <a:t>Primarily informal </a:t>
            </a:r>
            <a:r>
              <a:rPr lang="en-US" b="1" dirty="0"/>
              <a:t>sector including vendors, shoe shiners, artists, fisherman, etc.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36028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334" y="265528"/>
            <a:ext cx="8132064" cy="6355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69565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859" t="-221" r="-173" b="73409"/>
          <a:stretch/>
        </p:blipFill>
        <p:spPr>
          <a:xfrm>
            <a:off x="478301" y="396446"/>
            <a:ext cx="2686929" cy="529739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958" t="26813" b="53043"/>
          <a:stretch/>
        </p:blipFill>
        <p:spPr>
          <a:xfrm>
            <a:off x="3756073" y="1115513"/>
            <a:ext cx="2461847" cy="385925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967" t="46735" b="29605"/>
          <a:stretch/>
        </p:blipFill>
        <p:spPr>
          <a:xfrm>
            <a:off x="6808763" y="815413"/>
            <a:ext cx="2419643" cy="4459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2344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Potential Benefits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 smtClean="0"/>
              <a:t>Increase or decrease flow of H20 through soil as necessary.</a:t>
            </a:r>
          </a:p>
          <a:p>
            <a:r>
              <a:rPr lang="en-US" b="1" dirty="0" smtClean="0"/>
              <a:t>Remove pollutants (</a:t>
            </a:r>
            <a:r>
              <a:rPr lang="en-US" b="1" dirty="0" err="1" smtClean="0"/>
              <a:t>eg</a:t>
            </a:r>
            <a:r>
              <a:rPr lang="en-US" b="1" dirty="0" smtClean="0"/>
              <a:t>. Heavy Metals).</a:t>
            </a:r>
          </a:p>
          <a:p>
            <a:r>
              <a:rPr lang="en-US" b="1" dirty="0" smtClean="0"/>
              <a:t>Improve microbial life of soil.</a:t>
            </a:r>
          </a:p>
          <a:p>
            <a:r>
              <a:rPr lang="en-US" b="1" dirty="0" smtClean="0"/>
              <a:t>Sequester Carbon.</a:t>
            </a:r>
          </a:p>
          <a:p>
            <a:r>
              <a:rPr lang="en-US" b="1" dirty="0" smtClean="0"/>
              <a:t>Increase yields in crops.  </a:t>
            </a:r>
          </a:p>
          <a:p>
            <a:r>
              <a:rPr lang="en-US" b="1" dirty="0" smtClean="0"/>
              <a:t>Scalability </a:t>
            </a:r>
            <a:endParaRPr lang="en-US" b="1" dirty="0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87" r="7479" b="2000"/>
          <a:stretch/>
        </p:blipFill>
        <p:spPr>
          <a:xfrm>
            <a:off x="5373858" y="1953702"/>
            <a:ext cx="5809957" cy="3784257"/>
          </a:xfrm>
          <a:prstGeom prst="rect">
            <a:avLst/>
          </a:prstGeom>
          <a:ln w="9525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8" name="5-Point Star 7"/>
          <p:cNvSpPr/>
          <p:nvPr/>
        </p:nvSpPr>
        <p:spPr>
          <a:xfrm>
            <a:off x="276356" y="4249723"/>
            <a:ext cx="374561" cy="360609"/>
          </a:xfrm>
          <a:prstGeom prst="star5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5-Point Star 8"/>
          <p:cNvSpPr/>
          <p:nvPr/>
        </p:nvSpPr>
        <p:spPr>
          <a:xfrm>
            <a:off x="276357" y="2160589"/>
            <a:ext cx="374561" cy="360609"/>
          </a:xfrm>
          <a:prstGeom prst="star5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4"/>
              </a:solidFill>
            </a:endParaRPr>
          </a:p>
        </p:txBody>
      </p:sp>
      <p:sp>
        <p:nvSpPr>
          <p:cNvPr id="10" name="5-Point Star 9"/>
          <p:cNvSpPr/>
          <p:nvPr/>
        </p:nvSpPr>
        <p:spPr>
          <a:xfrm>
            <a:off x="280161" y="3485222"/>
            <a:ext cx="374561" cy="360609"/>
          </a:xfrm>
          <a:prstGeom prst="star5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535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14998"/>
            <a:ext cx="8596668" cy="1320800"/>
          </a:xfrm>
        </p:spPr>
        <p:txBody>
          <a:bodyPr/>
          <a:lstStyle/>
          <a:p>
            <a:pPr algn="ctr"/>
            <a:r>
              <a:rPr lang="en-US" b="1" dirty="0" smtClean="0"/>
              <a:t>Haitians and Us:</a:t>
            </a:r>
            <a:br>
              <a:rPr lang="en-US" b="1" dirty="0" smtClean="0"/>
            </a:br>
            <a:r>
              <a:rPr lang="en-US" b="1" dirty="0" smtClean="0"/>
              <a:t>Do our goals align?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1800665"/>
            <a:ext cx="8596668" cy="4228423"/>
          </a:xfrm>
        </p:spPr>
        <p:txBody>
          <a:bodyPr>
            <a:normAutofit/>
          </a:bodyPr>
          <a:lstStyle/>
          <a:p>
            <a:r>
              <a:rPr lang="en-US" b="1" dirty="0"/>
              <a:t>0.31 x 4.8 million people = ~1.5 million people </a:t>
            </a:r>
            <a:endParaRPr lang="en-US" b="1" dirty="0" smtClean="0"/>
          </a:p>
          <a:p>
            <a:r>
              <a:rPr lang="en-US" b="1" dirty="0" smtClean="0">
                <a:solidFill>
                  <a:schemeClr val="accent2"/>
                </a:solidFill>
              </a:rPr>
              <a:t>Plenty of people that this technology can reach.</a:t>
            </a:r>
          </a:p>
          <a:p>
            <a:r>
              <a:rPr lang="en-US" b="1" dirty="0" smtClean="0"/>
              <a:t>80% of college graduates from Haiti live abroad.</a:t>
            </a:r>
          </a:p>
          <a:p>
            <a:r>
              <a:rPr lang="en-US" b="1" dirty="0" smtClean="0">
                <a:solidFill>
                  <a:schemeClr val="accent2"/>
                </a:solidFill>
              </a:rPr>
              <a:t>Haiti is in need of brain power.</a:t>
            </a:r>
            <a:r>
              <a:rPr lang="en-US" b="1" dirty="0" smtClean="0"/>
              <a:t> </a:t>
            </a:r>
          </a:p>
          <a:p>
            <a:r>
              <a:rPr lang="en-US" b="1" dirty="0" smtClean="0"/>
              <a:t>People not unfamiliar with charred materials.  (Slash and Burn)</a:t>
            </a:r>
          </a:p>
          <a:p>
            <a:r>
              <a:rPr lang="en-US" b="1" dirty="0" smtClean="0">
                <a:solidFill>
                  <a:schemeClr val="accent2"/>
                </a:solidFill>
              </a:rPr>
              <a:t>Asking people to add Biochar in dirt should natural.</a:t>
            </a:r>
          </a:p>
          <a:p>
            <a:r>
              <a:rPr lang="en-US" b="1" dirty="0" smtClean="0"/>
              <a:t>Need solutions for fertility (</a:t>
            </a:r>
            <a:r>
              <a:rPr lang="en-US" b="1" dirty="0"/>
              <a:t>n</a:t>
            </a:r>
            <a:r>
              <a:rPr lang="en-US" b="1" dirty="0" smtClean="0"/>
              <a:t>o surplus present) and erosion. </a:t>
            </a:r>
          </a:p>
          <a:p>
            <a:r>
              <a:rPr lang="en-US" b="1" dirty="0" smtClean="0">
                <a:solidFill>
                  <a:schemeClr val="accent2"/>
                </a:solidFill>
              </a:rPr>
              <a:t>Biochar can give quick results.</a:t>
            </a:r>
            <a:endParaRPr lang="en-US" b="1" dirty="0"/>
          </a:p>
          <a:p>
            <a:r>
              <a:rPr lang="en-US" b="1" dirty="0" smtClean="0"/>
              <a:t>Leading cause of deforestation is fuel needs.</a:t>
            </a:r>
          </a:p>
          <a:p>
            <a:r>
              <a:rPr lang="en-US" b="1" dirty="0" smtClean="0">
                <a:solidFill>
                  <a:schemeClr val="accent2"/>
                </a:solidFill>
              </a:rPr>
              <a:t> Biochar          Charcoal  and  Charcoal + Cook stoves = Efficiency 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93194" y="3201487"/>
            <a:ext cx="2895046" cy="2158302"/>
          </a:xfrm>
          <a:prstGeom prst="rect">
            <a:avLst/>
          </a:prstGeom>
          <a:ln w="9525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sp>
        <p:nvSpPr>
          <p:cNvPr id="5" name="Right Arrow 4"/>
          <p:cNvSpPr/>
          <p:nvPr/>
        </p:nvSpPr>
        <p:spPr>
          <a:xfrm>
            <a:off x="2138289" y="5500466"/>
            <a:ext cx="393895" cy="1688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124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6122" y="903263"/>
            <a:ext cx="6686550" cy="22098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6122" y="3955953"/>
            <a:ext cx="6686550" cy="22098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992838" y="6193888"/>
            <a:ext cx="22508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150 mm = ~6 inches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639951" y="3134806"/>
            <a:ext cx="16037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22</a:t>
            </a:r>
            <a:r>
              <a:rPr lang="en-US" dirty="0" smtClean="0">
                <a:latin typeface="Calibri" panose="020F0502020204030204" pitchFamily="34" charset="0"/>
              </a:rPr>
              <a:t>°C = ~ 72°F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938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01488" y="659045"/>
            <a:ext cx="8596668" cy="1320800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bg2"/>
                </a:solidFill>
              </a:rPr>
              <a:t>Biomass to Biochar </a:t>
            </a:r>
            <a:endParaRPr lang="en-US" b="1" dirty="0">
              <a:solidFill>
                <a:schemeClr val="bg2"/>
              </a:solidFill>
            </a:endParaRPr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983" t="31194"/>
          <a:stretch/>
        </p:blipFill>
        <p:spPr>
          <a:xfrm>
            <a:off x="8792308" y="2978071"/>
            <a:ext cx="3084987" cy="3322041"/>
          </a:xfrm>
          <a:ln>
            <a:solidFill>
              <a:schemeClr val="tx1"/>
            </a:solidFill>
          </a:ln>
        </p:spPr>
      </p:pic>
      <p:pic>
        <p:nvPicPr>
          <p:cNvPr id="4" name="Content Placeholder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1" t="1" r="45053" b="28865"/>
          <a:stretch/>
        </p:blipFill>
        <p:spPr>
          <a:xfrm>
            <a:off x="4548657" y="1575582"/>
            <a:ext cx="3389022" cy="343512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746603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295</TotalTime>
  <Words>448</Words>
  <Application>Microsoft Office PowerPoint</Application>
  <PresentationFormat>Widescreen</PresentationFormat>
  <Paragraphs>64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Trebuchet MS</vt:lpstr>
      <vt:lpstr>Wingdings 3</vt:lpstr>
      <vt:lpstr>Facet</vt:lpstr>
      <vt:lpstr>Biochar for Grassroots Development</vt:lpstr>
      <vt:lpstr>Haitians</vt:lpstr>
      <vt:lpstr>Haitians </vt:lpstr>
      <vt:lpstr>PowerPoint Presentation</vt:lpstr>
      <vt:lpstr>PowerPoint Presentation</vt:lpstr>
      <vt:lpstr>Potential Benefits </vt:lpstr>
      <vt:lpstr>Haitians and Us: Do our goals align? </vt:lpstr>
      <vt:lpstr>PowerPoint Presentation</vt:lpstr>
      <vt:lpstr>Biomass to Biochar </vt:lpstr>
      <vt:lpstr>Biochar to Appropriate Technology</vt:lpstr>
      <vt:lpstr>Potential Concerns and Issues</vt:lpstr>
      <vt:lpstr>Things to remember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Biochar in</dc:title>
  <dc:creator>Matthew Humkey</dc:creator>
  <cp:lastModifiedBy>Matthew Humkey</cp:lastModifiedBy>
  <cp:revision>42</cp:revision>
  <dcterms:created xsi:type="dcterms:W3CDTF">2015-10-30T20:49:21Z</dcterms:created>
  <dcterms:modified xsi:type="dcterms:W3CDTF">2015-10-31T04:44:35Z</dcterms:modified>
</cp:coreProperties>
</file>